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Fira Code" panose="020B0809050000020004" pitchFamily="49" charset="0"/>
      <p:regular r:id="rId14"/>
      <p:bold r:id="rId15"/>
    </p:embeddedFont>
    <p:embeddedFont>
      <p:font typeface="Inter" panose="020B0604020202020204" charset="0"/>
      <p:regular r:id="rId16"/>
      <p:bold r:id="rId17"/>
      <p:italic r:id="rId18"/>
      <p:boldItalic r:id="rId19"/>
    </p:embeddedFont>
    <p:embeddedFont>
      <p:font typeface="Inter SemiBold" panose="020B0604020202020204" charset="0"/>
      <p:regular r:id="rId20"/>
      <p:bold r:id="rId21"/>
      <p:italic r:id="rId22"/>
      <p:boldItalic r:id="rId23"/>
    </p:embeddedFont>
    <p:embeddedFont>
      <p:font typeface="Source Serif 4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82" autoAdjust="0"/>
  </p:normalViewPr>
  <p:slideViewPr>
    <p:cSldViewPr snapToGrid="0">
      <p:cViewPr varScale="1">
        <p:scale>
          <a:sx n="72" d="100"/>
          <a:sy n="72" d="100"/>
        </p:scale>
        <p:origin x="1075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"Good morning. My name is Sinan ONA. Today, Today I am presenting my project: </a:t>
            </a:r>
            <a:r>
              <a:rPr lang="en-US" b="1" dirty="0"/>
              <a:t>Rocket Test Stand: Automated Sequence Logic</a:t>
            </a:r>
            <a:r>
              <a:rPr lang="en-US" dirty="0"/>
              <a:t>.</a:t>
            </a:r>
            <a:r>
              <a:rPr lang="tr-TR" dirty="0"/>
              <a:t>  </a:t>
            </a:r>
            <a:br>
              <a:rPr lang="tr-TR" dirty="0"/>
            </a:br>
            <a:r>
              <a:rPr lang="tr-TR" dirty="0"/>
              <a:t>I</a:t>
            </a:r>
            <a:r>
              <a:rPr lang="en-US" dirty="0"/>
              <a:t>n aerospace engineering, control systems are about managing energy safely. My project focuses on designing a safety-critical protocol for propulsion systems, implemented using the </a:t>
            </a:r>
            <a:r>
              <a:rPr lang="en-US" b="1" dirty="0" err="1"/>
              <a:t>PLCnext</a:t>
            </a:r>
            <a:r>
              <a:rPr lang="en-US" b="1" dirty="0"/>
              <a:t> Engineer</a:t>
            </a:r>
            <a:r>
              <a:rPr lang="en-US" dirty="0"/>
              <a:t> platform. My goal was to create a </a:t>
            </a:r>
            <a:r>
              <a:rPr lang="en-US" b="1" dirty="0"/>
              <a:t>deterministic state machine</a:t>
            </a:r>
            <a:r>
              <a:rPr lang="en-US" dirty="0"/>
              <a:t> that prioritizes safety over operation."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21901c660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"To conclude, here is my roadmap for future development.</a:t>
            </a:r>
          </a:p>
          <a:p>
            <a:pPr marL="158750" indent="0">
              <a:buNone/>
            </a:pPr>
            <a:r>
              <a:rPr lang="en-US" dirty="0"/>
              <a:t>Currently, this is a 'Software-in-the-Loop' simulation. My next steps are:</a:t>
            </a:r>
          </a:p>
          <a:p>
            <a:r>
              <a:rPr lang="en-US" b="1" dirty="0"/>
              <a:t>Physical Deployment:</a:t>
            </a:r>
            <a:r>
              <a:rPr lang="en-US" dirty="0"/>
              <a:t> Transitioning to </a:t>
            </a:r>
            <a:r>
              <a:rPr lang="en-US" b="1" dirty="0"/>
              <a:t>Hardware-in-the-Loop</a:t>
            </a:r>
            <a:r>
              <a:rPr lang="en-US" dirty="0"/>
              <a:t>, connecting the PLC to real sensors.</a:t>
            </a:r>
          </a:p>
          <a:p>
            <a:r>
              <a:rPr lang="en-US" b="1" dirty="0"/>
              <a:t>Scientific Computing:</a:t>
            </a:r>
            <a:r>
              <a:rPr lang="en-US" dirty="0"/>
              <a:t> Bridging the PLC with </a:t>
            </a:r>
            <a:r>
              <a:rPr lang="en-US" b="1" dirty="0"/>
              <a:t>Python and MATLAB</a:t>
            </a:r>
            <a:r>
              <a:rPr lang="en-US" dirty="0"/>
              <a:t> for real-time aerodynamic modeling.</a:t>
            </a:r>
          </a:p>
          <a:p>
            <a:r>
              <a:rPr lang="en-US" b="1" dirty="0"/>
              <a:t>Closed-Loop Control:</a:t>
            </a:r>
            <a:r>
              <a:rPr lang="en-US" dirty="0"/>
              <a:t> Replacing the current static logic with </a:t>
            </a:r>
            <a:r>
              <a:rPr lang="en-US" b="1" dirty="0"/>
              <a:t>PID algorithms</a:t>
            </a:r>
            <a:r>
              <a:rPr lang="en-US" dirty="0"/>
              <a:t> for dynamic tank pressurization."</a:t>
            </a:r>
          </a:p>
        </p:txBody>
      </p:sp>
      <p:sp>
        <p:nvSpPr>
          <p:cNvPr id="248" name="Google Shape;248;g3b21901c660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for your attention</a:t>
            </a:r>
            <a:endParaRPr dirty="0"/>
          </a:p>
        </p:txBody>
      </p:sp>
      <p:sp>
        <p:nvSpPr>
          <p:cNvPr id="269" name="Google Shape;2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"Before we look at the code, here is the architecture. I designed a </a:t>
            </a:r>
            <a:r>
              <a:rPr lang="en-US" b="1" dirty="0"/>
              <a:t>four-phase state machine</a:t>
            </a:r>
            <a:r>
              <a:rPr lang="en-US" dirty="0"/>
              <a:t> to manage the progression from an idle system to engine ignition.</a:t>
            </a:r>
          </a:p>
          <a:p>
            <a:pPr marL="158750" indent="0">
              <a:buNone/>
            </a:pPr>
            <a:r>
              <a:rPr lang="en-US" dirty="0"/>
              <a:t>The system relies on two main engineering pillars:</a:t>
            </a:r>
          </a:p>
          <a:p>
            <a:r>
              <a:rPr lang="en-US" b="1" dirty="0"/>
              <a:t>Timer Logic:</a:t>
            </a:r>
            <a:r>
              <a:rPr lang="en-US" dirty="0"/>
              <a:t> I utilized On-Delay timers to force stabilization periods between valve operations. This is crucial to prevent pressure spikes</a:t>
            </a:r>
            <a:r>
              <a:rPr lang="tr-TR" dirty="0"/>
              <a:t> </a:t>
            </a:r>
            <a:r>
              <a:rPr lang="en-US" dirty="0"/>
              <a:t>in the plumbing.</a:t>
            </a:r>
          </a:p>
          <a:p>
            <a:r>
              <a:rPr lang="en-US" b="1" dirty="0"/>
              <a:t>Safety Checks:</a:t>
            </a:r>
            <a:r>
              <a:rPr lang="en-US" dirty="0"/>
              <a:t> The system uses high-frequency senso</a:t>
            </a:r>
            <a:r>
              <a:rPr lang="tr-TR" dirty="0"/>
              <a:t>rs</a:t>
            </a:r>
            <a:r>
              <a:rPr lang="en-US" dirty="0"/>
              <a:t>. This allows the logic to </a:t>
            </a:r>
            <a:r>
              <a:rPr lang="en-US" b="1" dirty="0"/>
              <a:t>abort instantly</a:t>
            </a:r>
            <a:r>
              <a:rPr lang="en-US" dirty="0"/>
              <a:t> if a fault is detected</a:t>
            </a:r>
            <a:r>
              <a:rPr lang="tr-TR" dirty="0"/>
              <a:t>.</a:t>
            </a:r>
            <a:endParaRPr lang="en-US"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21901c6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"Since I cannot build a physical liquid-fuel rocket engine in the</a:t>
            </a:r>
            <a:r>
              <a:rPr lang="tr-TR" dirty="0"/>
              <a:t> </a:t>
            </a:r>
            <a:r>
              <a:rPr lang="en-US" dirty="0"/>
              <a:t>lab yet, I validated this logic using a simulation.</a:t>
            </a:r>
          </a:p>
          <a:p>
            <a:pPr marL="158750" indent="0">
              <a:buNone/>
            </a:pPr>
            <a:r>
              <a:rPr lang="en-US" dirty="0"/>
              <a:t>As you can see in the diagram, I integrated the </a:t>
            </a:r>
            <a:r>
              <a:rPr lang="en-US" b="1" dirty="0" err="1"/>
              <a:t>PLCnext</a:t>
            </a:r>
            <a:r>
              <a:rPr lang="en-US" dirty="0"/>
              <a:t> controller with a simulation environment.</a:t>
            </a:r>
          </a:p>
          <a:p>
            <a:r>
              <a:rPr lang="en-US" b="1" dirty="0"/>
              <a:t>Why Simulation?</a:t>
            </a:r>
            <a:r>
              <a:rPr lang="en-US" dirty="0"/>
              <a:t> It allows for </a:t>
            </a:r>
            <a:r>
              <a:rPr lang="en-US" b="1" dirty="0"/>
              <a:t>Zero Risk testing</a:t>
            </a:r>
            <a:r>
              <a:rPr lang="en-US" dirty="0"/>
              <a:t>. I can simulate dangerous scenarios—like a valve getting stuck—without blowing anything up.</a:t>
            </a:r>
          </a:p>
          <a:p>
            <a:r>
              <a:rPr lang="en-US" b="1" dirty="0"/>
              <a:t>The Mechanism:</a:t>
            </a:r>
            <a:r>
              <a:rPr lang="en-US" dirty="0"/>
              <a:t> The software generates </a:t>
            </a:r>
            <a:r>
              <a:rPr lang="en-US" b="1" dirty="0"/>
              <a:t>simulated pressure and temperature readings</a:t>
            </a:r>
            <a:r>
              <a:rPr lang="en-US" dirty="0"/>
              <a:t>. This 'tricks' the PLC into thinking it is controlling real hardware, allowing me to verify my state machine logic safely."</a:t>
            </a:r>
          </a:p>
        </p:txBody>
      </p:sp>
      <p:sp>
        <p:nvSpPr>
          <p:cNvPr id="119" name="Google Shape;119;g3b21901c6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"Now, let’s look at the logic itself. </a:t>
            </a:r>
            <a:r>
              <a:rPr lang="en-US" b="1" dirty="0"/>
              <a:t>Phase 1 is Safety Verification</a:t>
            </a:r>
            <a:r>
              <a:rPr lang="en-US" dirty="0"/>
              <a:t>.</a:t>
            </a:r>
          </a:p>
          <a:p>
            <a:pPr marL="158750" indent="0">
              <a:buNone/>
            </a:pPr>
            <a:r>
              <a:rPr lang="en-US" dirty="0"/>
              <a:t>This phase acts as a 'Safety Gate'. I implemented a </a:t>
            </a:r>
            <a:r>
              <a:rPr lang="en-US" b="1" dirty="0"/>
              <a:t>Permissive Architecture</a:t>
            </a:r>
            <a:r>
              <a:rPr lang="en-US" dirty="0"/>
              <a:t>, meaning the system defaults to a 'Safe' state and only arms if specific physical windows are met simultaneously.</a:t>
            </a:r>
          </a:p>
          <a:p>
            <a:pPr marL="158750" indent="0">
              <a:buNone/>
            </a:pPr>
            <a:endParaRPr lang="tr-TR" b="1" dirty="0"/>
          </a:p>
          <a:p>
            <a:pPr marL="158750" indent="0">
              <a:buNone/>
            </a:pPr>
            <a:r>
              <a:rPr lang="en-US" b="1" dirty="0"/>
              <a:t>I want to note here:</a:t>
            </a:r>
            <a:r>
              <a:rPr lang="en-US" dirty="0"/>
              <a:t> The code snippet shown on the slide uses simplified, hard-coded values to make the presentation easy to follow. In a real system, these would be dynamic variables, but the logic remains the same.</a:t>
            </a:r>
          </a:p>
          <a:p>
            <a:pPr marL="158750" indent="0">
              <a:buNone/>
            </a:pPr>
            <a:endParaRPr lang="tr-TR" dirty="0"/>
          </a:p>
          <a:p>
            <a:pPr marL="158750" indent="0">
              <a:buNone/>
            </a:pPr>
            <a:r>
              <a:rPr lang="en-US" dirty="0"/>
              <a:t>We check </a:t>
            </a:r>
            <a:r>
              <a:rPr lang="tr-TR" dirty="0"/>
              <a:t>four</a:t>
            </a:r>
            <a:r>
              <a:rPr lang="en-US" dirty="0"/>
              <a:t> critical parameters:</a:t>
            </a:r>
            <a:endParaRPr lang="tr-TR" dirty="0"/>
          </a:p>
          <a:p>
            <a:pPr marL="158750" indent="0">
              <a:buNone/>
            </a:pPr>
            <a:r>
              <a:rPr lang="tr-TR" dirty="0"/>
              <a:t>Wind speed</a:t>
            </a:r>
          </a:p>
          <a:p>
            <a:pPr marL="158750" indent="0">
              <a:buNone/>
            </a:pPr>
            <a:r>
              <a:rPr lang="tr-TR" dirty="0"/>
              <a:t>Fluid pressusre for nitgoren</a:t>
            </a:r>
          </a:p>
          <a:p>
            <a:pPr marL="158750" indent="0">
              <a:buNone/>
            </a:pPr>
            <a:r>
              <a:rPr lang="tr-TR" dirty="0"/>
              <a:t>Fuel and oxidizer levels</a:t>
            </a:r>
          </a:p>
          <a:p>
            <a:pPr marL="158750" indent="0">
              <a:buNone/>
            </a:pPr>
            <a:endParaRPr lang="tr-T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tr-T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all these parameters are safe the “Safety_OK” variable goes to true and the system is armed.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"Once armed, we move to </a:t>
            </a:r>
            <a:r>
              <a:rPr lang="en-US" b="1" dirty="0"/>
              <a:t>Phase 2: Purge and Settle</a:t>
            </a:r>
            <a:r>
              <a:rPr lang="en-US" dirty="0"/>
              <a:t>.</a:t>
            </a:r>
          </a:p>
          <a:p>
            <a:pPr lvl="0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First, the Purge: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You can see TON1 in the code. This opens the Nitrogen valve for exactly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7.5 seconds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ensuring 100% of moisture and oxygen is ejected.</a:t>
            </a:r>
          </a:p>
          <a:p>
            <a:pPr lvl="0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Second, the Settle: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Immediately after, TON2 enforces a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3.0-second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'All-Valves-Closed' state.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pause allows turbulence and shockwaves to dissipate. This ensures our sensors read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Static Pressure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not Dynamic Pressure, before we introduce fuel."</a:t>
            </a:r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"Phase 3 is the most complex phase: </a:t>
            </a:r>
            <a:r>
              <a:rPr lang="en-US" b="1" dirty="0"/>
              <a:t>Valve Control</a:t>
            </a:r>
            <a:r>
              <a:rPr lang="en-US" dirty="0"/>
              <a:t>.</a:t>
            </a:r>
          </a:p>
          <a:p>
            <a:pPr marL="158750" indent="0">
              <a:buNone/>
            </a:pPr>
            <a:r>
              <a:rPr lang="en-US" dirty="0"/>
              <a:t>We are dealing with Liquid Oxygen (LOX). If LOX hits warm pipes, it flash-boils into gas, causing cavitation. To prevent this, I wrote a specific sequence:</a:t>
            </a:r>
            <a:endParaRPr lang="tr-TR" dirty="0"/>
          </a:p>
          <a:p>
            <a:pPr marL="158750" indent="0">
              <a:buNone/>
            </a:pPr>
            <a:endParaRPr lang="en-US" dirty="0"/>
          </a:p>
          <a:p>
            <a:pPr marL="387350" indent="-228600">
              <a:buFont typeface="+mj-lt"/>
              <a:buAutoNum type="arabicPeriod"/>
            </a:pPr>
            <a:r>
              <a:rPr lang="en-US" dirty="0"/>
              <a:t>We open the </a:t>
            </a:r>
            <a:r>
              <a:rPr lang="en-US" b="1" dirty="0"/>
              <a:t>Oxidizer Valve</a:t>
            </a:r>
            <a:r>
              <a:rPr lang="en-US" dirty="0"/>
              <a:t> first to pre-chill the lines.</a:t>
            </a:r>
          </a:p>
          <a:p>
            <a:pPr marL="387350" indent="-228600">
              <a:buFont typeface="+mj-lt"/>
              <a:buAutoNum type="arabicPeriod"/>
            </a:pPr>
            <a:r>
              <a:rPr lang="en-US" dirty="0"/>
              <a:t>We wait </a:t>
            </a:r>
            <a:r>
              <a:rPr lang="en-US" b="1" dirty="0"/>
              <a:t>10 seconds</a:t>
            </a:r>
            <a:r>
              <a:rPr lang="en-US" dirty="0"/>
              <a:t> using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TON3</a:t>
            </a:r>
            <a:r>
              <a:rPr lang="en-US" dirty="0"/>
              <a:t> to allow for thermal equilibrium.</a:t>
            </a:r>
          </a:p>
          <a:p>
            <a:pPr marL="387350" indent="-228600">
              <a:buFont typeface="+mj-lt"/>
              <a:buAutoNum type="arabicPeriod"/>
            </a:pPr>
            <a:r>
              <a:rPr lang="en-US" b="1" dirty="0"/>
              <a:t>The Interlock:</a:t>
            </a:r>
            <a:r>
              <a:rPr lang="en-US" dirty="0"/>
              <a:t> Crucially, the timer is not enough.</a:t>
            </a:r>
            <a:endParaRPr lang="tr-TR" dirty="0"/>
          </a:p>
          <a:p>
            <a:pPr marL="158750" indent="0">
              <a:buFont typeface="+mj-lt"/>
              <a:buNone/>
            </a:pPr>
            <a:endParaRPr lang="en-US" dirty="0"/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Just like in Phase 1, this code is a simplified abstraction.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core logic, however, is strict: Even if the timer finishes, if the sensor does not confirm the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Oxidizer Flow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stable, the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Fuel Latch remains LOCKED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 fuel valve will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open if the hardware is thermally ready." And to show this in the simulation environment I have added extra condition in the HMI interface.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"Finally, </a:t>
            </a:r>
            <a:r>
              <a:rPr lang="en-US" b="1" dirty="0"/>
              <a:t>Phase 4: Ignition</a:t>
            </a:r>
            <a:r>
              <a:rPr lang="en-US" dirty="0"/>
              <a:t>. Here, timing is everything.</a:t>
            </a:r>
          </a:p>
          <a:p>
            <a:r>
              <a:rPr lang="en-US" b="1" dirty="0"/>
              <a:t>Igniter Duty Cycle:</a:t>
            </a:r>
            <a:r>
              <a:rPr lang="en-US" dirty="0"/>
              <a:t> The igniter relay fires for exactly </a:t>
            </a:r>
            <a:r>
              <a:rPr lang="en-US" b="1" dirty="0"/>
              <a:t>1.0 second</a:t>
            </a:r>
            <a:r>
              <a:rPr lang="en-US" dirty="0"/>
              <a:t> (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TON7</a:t>
            </a:r>
            <a:r>
              <a:rPr lang="en-US" dirty="0"/>
              <a:t>) to prevent the coil from overheating.</a:t>
            </a:r>
          </a:p>
          <a:p>
            <a:r>
              <a:rPr lang="en-US" b="1" dirty="0"/>
              <a:t>Safety Watchdog:</a:t>
            </a:r>
            <a:r>
              <a:rPr lang="en-US" dirty="0"/>
              <a:t> This is the most important line of code,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TON4</a:t>
            </a:r>
            <a:r>
              <a:rPr lang="en-US" dirty="0"/>
              <a:t>.</a:t>
            </a:r>
          </a:p>
          <a:p>
            <a:pPr marL="158750" indent="0">
              <a:buNone/>
            </a:pPr>
            <a:r>
              <a:rPr lang="en-US" dirty="0"/>
              <a:t>The moment the fuel valve opens, a 1-second watchdog timer starts. If the </a:t>
            </a:r>
            <a:r>
              <a:rPr lang="en-US" b="1" dirty="0"/>
              <a:t>Flame Sensor</a:t>
            </a:r>
            <a:r>
              <a:rPr lang="en-US" dirty="0"/>
              <a:t> does not detect combustion before this timer finishes, the system assumes a misfire and triggers an immediate </a:t>
            </a:r>
            <a:r>
              <a:rPr lang="en-US" b="1" dirty="0"/>
              <a:t>SCRAM</a:t>
            </a:r>
            <a:r>
              <a:rPr lang="en-US" dirty="0"/>
              <a:t> (Emergency Shutdown). This prevents unburned fuel from pooling in the combustion chamber, which is a major explosion risk.</a:t>
            </a:r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21901c66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"To ensure total safety, I implemented three layers of protection:</a:t>
            </a:r>
          </a:p>
          <a:p>
            <a:r>
              <a:rPr lang="en-US" b="1" dirty="0"/>
              <a:t>Power Loss:</a:t>
            </a:r>
            <a:r>
              <a:rPr lang="en-US" dirty="0"/>
              <a:t> All valves are mechanically </a:t>
            </a:r>
            <a:r>
              <a:rPr lang="en-US" b="1" dirty="0"/>
              <a:t>Normally Closed (NC)</a:t>
            </a:r>
            <a:r>
              <a:rPr lang="en-US" dirty="0"/>
              <a:t>. If power is cut, physics takes over and springs close the valves automatically.</a:t>
            </a:r>
          </a:p>
          <a:p>
            <a:r>
              <a:rPr lang="en-US" b="1" dirty="0"/>
              <a:t>Watchdog Timer:</a:t>
            </a:r>
            <a:r>
              <a:rPr lang="en-US" dirty="0"/>
              <a:t> If the software freezes, a timer forces a shutdown to vent pressure.</a:t>
            </a:r>
          </a:p>
          <a:p>
            <a:r>
              <a:rPr lang="en-US" b="1" dirty="0"/>
              <a:t>Manual E-Stop:</a:t>
            </a:r>
            <a:r>
              <a:rPr lang="en-US" dirty="0"/>
              <a:t> A physical override button that cuts the master relay."</a:t>
            </a:r>
          </a:p>
        </p:txBody>
      </p:sp>
      <p:sp>
        <p:nvSpPr>
          <p:cNvPr id="216" name="Google Shape;216;g3b21901c66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"This is the HMI (Human Machine Interface) I designed for the operator.</a:t>
            </a:r>
            <a:endParaRPr dirty="0"/>
          </a:p>
        </p:txBody>
      </p:sp>
      <p:sp>
        <p:nvSpPr>
          <p:cNvPr id="236" name="Google Shape;2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9488125" y="58340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71525" y="1343025"/>
            <a:ext cx="10648950" cy="2095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771525" y="1743075"/>
            <a:ext cx="11181397" cy="117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 dirty="0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Rocket Test Stand: Automated Sequence Logic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771525" y="3202174"/>
            <a:ext cx="8153400" cy="41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1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Analysis of control protocols for propulsion systems and safety management.</a:t>
            </a:r>
            <a:endParaRPr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10204102" y="5953125"/>
            <a:ext cx="12165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DECEMBER </a:t>
            </a:r>
            <a:r>
              <a:rPr lang="en-US" sz="825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  <a:r>
              <a:rPr lang="en-US" sz="825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, 2025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8924925" y="4451895"/>
            <a:ext cx="24955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System Platform</a:t>
            </a:r>
            <a:endParaRPr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8924925" y="4773810"/>
            <a:ext cx="24955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PLCnext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Engineer Engineering</a:t>
            </a:r>
            <a:endParaRPr dirty="0"/>
          </a:p>
        </p:txBody>
      </p:sp>
      <p:cxnSp>
        <p:nvCxnSpPr>
          <p:cNvPr id="91" name="Google Shape;91;p13"/>
          <p:cNvCxnSpPr/>
          <p:nvPr/>
        </p:nvCxnSpPr>
        <p:spPr>
          <a:xfrm>
            <a:off x="653125" y="5747125"/>
            <a:ext cx="10968600" cy="6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/>
          <p:nvPr/>
        </p:nvSpPr>
        <p:spPr>
          <a:xfrm>
            <a:off x="771526" y="5048100"/>
            <a:ext cx="18065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7556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Sinan ONA</a:t>
            </a:r>
            <a:endParaRPr sz="2400" b="1" dirty="0">
              <a:solidFill>
                <a:srgbClr val="47556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rgbClr val="47556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r>
              <a:rPr lang="en-US" sz="2400" b="1" dirty="0">
                <a:solidFill>
                  <a:srgbClr val="47556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230702005</a:t>
            </a:r>
            <a:endParaRPr sz="2400" b="1" dirty="0">
              <a:solidFill>
                <a:srgbClr val="475569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06CD01-8BC1-2B08-020A-5E5167FBAF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7157" y="1562100"/>
            <a:ext cx="5496818" cy="475639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 txBox="1"/>
          <p:nvPr/>
        </p:nvSpPr>
        <p:spPr>
          <a:xfrm>
            <a:off x="835025" y="409575"/>
            <a:ext cx="10649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Future Development Roadmap</a:t>
            </a:r>
            <a:endParaRPr sz="1500"/>
          </a:p>
        </p:txBody>
      </p:sp>
      <p:sp>
        <p:nvSpPr>
          <p:cNvPr id="253" name="Google Shape;253;p22"/>
          <p:cNvSpPr/>
          <p:nvPr/>
        </p:nvSpPr>
        <p:spPr>
          <a:xfrm>
            <a:off x="835025" y="971550"/>
            <a:ext cx="10649100" cy="192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835025" y="1289957"/>
            <a:ext cx="4809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Planned System Upgrades</a:t>
            </a:r>
            <a:endParaRPr/>
          </a:p>
        </p:txBody>
      </p:sp>
      <p:pic>
        <p:nvPicPr>
          <p:cNvPr id="257" name="Google Shape;257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7182" y="1762125"/>
            <a:ext cx="5096766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6187182" y="5229225"/>
            <a:ext cx="5096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1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Figure 3.1: Process Flow Diagram for Next-Gen Control Loop. </a:t>
            </a:r>
            <a:endParaRPr/>
          </a:p>
        </p:txBody>
      </p:sp>
      <p:sp>
        <p:nvSpPr>
          <p:cNvPr id="259" name="Google Shape;259;p22"/>
          <p:cNvSpPr txBox="1"/>
          <p:nvPr/>
        </p:nvSpPr>
        <p:spPr>
          <a:xfrm>
            <a:off x="930275" y="1791850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1025525" y="1817543"/>
            <a:ext cx="4390200" cy="12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Physical System Deployment: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Transitioning from SIL (Software-in-the-Loop) to physical hardware integration, including sensor calibration and valve assembly.</a:t>
            </a:r>
            <a:endParaRPr/>
          </a:p>
        </p:txBody>
      </p:sp>
      <p:sp>
        <p:nvSpPr>
          <p:cNvPr id="261" name="Google Shape;261;p22"/>
          <p:cNvSpPr txBox="1"/>
          <p:nvPr/>
        </p:nvSpPr>
        <p:spPr>
          <a:xfrm>
            <a:off x="930275" y="3079511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1025525" y="3105203"/>
            <a:ext cx="4390200" cy="12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Scientific Computing Integration: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Integrating Python and MATLAB bridges for real-time aerodynamic modeling and complex sensor fusion algorithms.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930275" y="4377395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64" name="Google Shape;264;p22"/>
          <p:cNvSpPr txBox="1"/>
          <p:nvPr/>
        </p:nvSpPr>
        <p:spPr>
          <a:xfrm>
            <a:off x="1044725" y="4392849"/>
            <a:ext cx="4390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High-Speed Data Logging: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Upgrading to a 1kHz sampling rate with SQL database integration for post-test analysis.</a:t>
            </a:r>
            <a:endParaRPr/>
          </a:p>
        </p:txBody>
      </p:sp>
      <p:sp>
        <p:nvSpPr>
          <p:cNvPr id="265" name="Google Shape;265;p22"/>
          <p:cNvSpPr txBox="1"/>
          <p:nvPr/>
        </p:nvSpPr>
        <p:spPr>
          <a:xfrm>
            <a:off x="930275" y="5353655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1025525" y="5369095"/>
            <a:ext cx="4390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Closed-Loop Control: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Implementing PID algorithms for dynamic tank pressurization instead of static regulation.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7ACC07-E947-8D00-48F9-CC30402726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5" y="5753100"/>
            <a:ext cx="1064895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/>
        </p:nvSpPr>
        <p:spPr>
          <a:xfrm>
            <a:off x="3095625" y="2094607"/>
            <a:ext cx="6000750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Any Questions?</a:t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3924300" y="3637657"/>
            <a:ext cx="43434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>
                <a:solidFill>
                  <a:srgbClr val="47556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Thank you for your attention.</a:t>
            </a:r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sldNum" idx="12"/>
          </p:nvPr>
        </p:nvSpPr>
        <p:spPr>
          <a:xfrm>
            <a:off x="9488125" y="58340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5" y="5753100"/>
            <a:ext cx="1064895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525" y="1924050"/>
            <a:ext cx="3295650" cy="250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8175" y="1924050"/>
            <a:ext cx="3295650" cy="250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825" y="1924050"/>
            <a:ext cx="3295650" cy="250105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71525" y="914400"/>
            <a:ext cx="10649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System Logic Overview</a:t>
            </a:r>
            <a:endParaRPr sz="1700"/>
          </a:p>
        </p:txBody>
      </p:sp>
      <p:sp>
        <p:nvSpPr>
          <p:cNvPr id="103" name="Google Shape;103;p14"/>
          <p:cNvSpPr/>
          <p:nvPr/>
        </p:nvSpPr>
        <p:spPr>
          <a:xfrm>
            <a:off x="771525" y="1333500"/>
            <a:ext cx="10648950" cy="1905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066800" y="2219325"/>
            <a:ext cx="284035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Sequence Design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1066800" y="2581275"/>
            <a:ext cx="27051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066800" y="2762250"/>
            <a:ext cx="27051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 four-phase state machine manages the progression from system idle to engine ignition.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066800" y="3756570"/>
            <a:ext cx="2705100" cy="37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Ensures all operations happen in a specific, safe order.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4743450" y="2219325"/>
            <a:ext cx="284035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Timer Logic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4743450" y="2581275"/>
            <a:ext cx="27051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4743450" y="2762250"/>
            <a:ext cx="27051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On-delay timers manage stabilization periods between different valve operations.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4743450" y="3756570"/>
            <a:ext cx="2705100" cy="37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Prevents pressure spikes and ensures steady propellant flow.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8420100" y="2219325"/>
            <a:ext cx="284035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Safety Checks</a:t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8420100" y="2581275"/>
            <a:ext cx="27051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8420100" y="2762250"/>
            <a:ext cx="27051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High-frequency sensor polling provides real-time monitoring of all safety limits.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8420100" y="3756570"/>
            <a:ext cx="2705100" cy="37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Allows the system to abort instantly if any fault is detected.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676247-1867-15A0-A278-C045809B9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450" y="1305150"/>
            <a:ext cx="4580632" cy="506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925" y="1305150"/>
            <a:ext cx="5496818" cy="5066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771375" y="348075"/>
            <a:ext cx="10649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Simulation Environment</a:t>
            </a:r>
            <a:endParaRPr sz="1700"/>
          </a:p>
        </p:txBody>
      </p:sp>
      <p:sp>
        <p:nvSpPr>
          <p:cNvPr id="125" name="Google Shape;125;p15"/>
          <p:cNvSpPr/>
          <p:nvPr/>
        </p:nvSpPr>
        <p:spPr>
          <a:xfrm>
            <a:off x="771450" y="714600"/>
            <a:ext cx="10649100" cy="192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1066725" y="1600425"/>
            <a:ext cx="4189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Why Simulation?</a:t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1066725" y="1962375"/>
            <a:ext cx="3990000" cy="96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1066725" y="5703467"/>
            <a:ext cx="3990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Benefit:</a:t>
            </a: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Allows us to perfect the code safely before we ever build the real rocket stand.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6233557" y="4350426"/>
            <a:ext cx="5096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1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Figure 1.2: Digital "Twin" of the Rocket System. </a:t>
            </a:r>
            <a:endParaRPr dirty="0"/>
          </a:p>
        </p:txBody>
      </p:sp>
      <p:sp>
        <p:nvSpPr>
          <p:cNvPr id="133" name="Google Shape;133;p15"/>
          <p:cNvSpPr txBox="1"/>
          <p:nvPr/>
        </p:nvSpPr>
        <p:spPr>
          <a:xfrm>
            <a:off x="1161975" y="2113822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1257225" y="2114775"/>
            <a:ext cx="3799500" cy="12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Simulated Sensors: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We use software to generate fake pressure and temperature readings to trick the system into thinking it's running a real engine.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1161975" y="3401483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1257225" y="3402435"/>
            <a:ext cx="3799500" cy="12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Virtual Valves: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Instead of opening real valves, the code just flips a "digital switch." This lets us check if the logic works without needing hardware.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1161975" y="4689144"/>
            <a:ext cx="95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1257225" y="4690096"/>
            <a:ext cx="37995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Zero Risk: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We can test dangerous things—like what happens if a valve gets stuck—without blowing anything up.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E5270-F2A9-E78E-FA82-447A4733B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computer with a computer and a diagram&#10;&#10;AI-generated content may be incorrect.">
            <a:extLst>
              <a:ext uri="{FF2B5EF4-FFF2-40B4-BE49-F238E27FC236}">
                <a16:creationId xmlns:a16="http://schemas.microsoft.com/office/drawing/2014/main" id="{D85EA5BD-044E-0078-0C71-19E1017E5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557" y="1600425"/>
            <a:ext cx="4876799" cy="26622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5" y="5849888"/>
            <a:ext cx="10648949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2050" y="1793200"/>
            <a:ext cx="5690576" cy="30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6525" y="2953642"/>
            <a:ext cx="1818382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6525" y="3258442"/>
            <a:ext cx="1818382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6525" y="3563242"/>
            <a:ext cx="1818382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76525" y="3868042"/>
            <a:ext cx="1818382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771450" y="808625"/>
            <a:ext cx="10649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Phase 1: Safety Verification</a:t>
            </a:r>
            <a:endParaRPr sz="1700"/>
          </a:p>
        </p:txBody>
      </p:sp>
      <p:sp>
        <p:nvSpPr>
          <p:cNvPr id="150" name="Google Shape;150;p16"/>
          <p:cNvSpPr/>
          <p:nvPr/>
        </p:nvSpPr>
        <p:spPr>
          <a:xfrm>
            <a:off x="771525" y="1333500"/>
            <a:ext cx="10648950" cy="1905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771525" y="2095500"/>
            <a:ext cx="4580632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system verifies environment and tank levels before arming.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771525" y="2929830"/>
            <a:ext cx="17145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Wind Stability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4685407" y="2929830"/>
            <a:ext cx="666750" cy="15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 dirty="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28.5</a:t>
            </a:r>
            <a:r>
              <a:rPr lang="tr-TR" sz="975" b="0" i="0" u="none" strike="noStrike" cap="none" dirty="0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km/h</a:t>
            </a:r>
            <a:endParaRPr dirty="0"/>
          </a:p>
        </p:txBody>
      </p:sp>
      <p:sp>
        <p:nvSpPr>
          <p:cNvPr id="154" name="Google Shape;154;p16"/>
          <p:cNvSpPr txBox="1"/>
          <p:nvPr/>
        </p:nvSpPr>
        <p:spPr>
          <a:xfrm>
            <a:off x="771525" y="3234630"/>
            <a:ext cx="17145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Fluid Pressure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4685407" y="3234630"/>
            <a:ext cx="6667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450psi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771525" y="3539430"/>
            <a:ext cx="17145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Fuel Level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4685407" y="3539430"/>
            <a:ext cx="6667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92%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771525" y="3844230"/>
            <a:ext cx="17145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Oxidizer Level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4685407" y="3844230"/>
            <a:ext cx="6667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0F172A"/>
                </a:solidFill>
                <a:latin typeface="Fira Code"/>
                <a:ea typeface="Fira Code"/>
                <a:cs typeface="Fira Code"/>
                <a:sym typeface="Fira Code"/>
              </a:rPr>
              <a:t>98%</a:t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2676525" y="2953642"/>
            <a:ext cx="1545580" cy="1143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2676525" y="3258442"/>
            <a:ext cx="1272778" cy="1143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2676525" y="3563242"/>
            <a:ext cx="1672828" cy="1143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2676525" y="3868042"/>
            <a:ext cx="1781919" cy="1143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9488125" y="58340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5701113" y="2035350"/>
            <a:ext cx="5492400" cy="25605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Safety Gate Logic</a:t>
            </a:r>
            <a:endParaRPr sz="1450" dirty="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Safety_OK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:= (Wind </a:t>
            </a:r>
            <a:r>
              <a:rPr lang="tr-TR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&lt; 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25.0)</a:t>
            </a:r>
            <a:endParaRPr sz="1450" dirty="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 AND (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Fuel_P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&gt; 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Min_P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AND 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Fuel_P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&lt; 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Max_P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450" dirty="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 AND (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Ox_P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&gt; 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Min_P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AND 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Ox_P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&lt; 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Max_P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450" dirty="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 AND (Nitrogen &gt; 2000.0);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/>
        </p:nvSpPr>
        <p:spPr>
          <a:xfrm>
            <a:off x="771445" y="845750"/>
            <a:ext cx="10649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Phase 2: Purge and Settle</a:t>
            </a:r>
            <a:endParaRPr sz="1500"/>
          </a:p>
        </p:txBody>
      </p:sp>
      <p:sp>
        <p:nvSpPr>
          <p:cNvPr id="171" name="Google Shape;171;p17"/>
          <p:cNvSpPr/>
          <p:nvPr/>
        </p:nvSpPr>
        <p:spPr>
          <a:xfrm>
            <a:off x="771525" y="1333500"/>
            <a:ext cx="10648950" cy="1905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7"/>
          <p:cNvGrpSpPr/>
          <p:nvPr/>
        </p:nvGrpSpPr>
        <p:grpSpPr>
          <a:xfrm>
            <a:off x="922700" y="1672294"/>
            <a:ext cx="3295650" cy="4453541"/>
            <a:chOff x="1543050" y="1609300"/>
            <a:chExt cx="3295650" cy="4453541"/>
          </a:xfrm>
        </p:grpSpPr>
        <p:pic>
          <p:nvPicPr>
            <p:cNvPr id="173" name="Google Shape;173;p17" descr="image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43050" y="1609300"/>
              <a:ext cx="3295650" cy="2226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7" descr="imag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43050" y="3836075"/>
              <a:ext cx="3295650" cy="2226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17"/>
            <p:cNvSpPr txBox="1"/>
            <p:nvPr/>
          </p:nvSpPr>
          <p:spPr>
            <a:xfrm>
              <a:off x="1838325" y="1904575"/>
              <a:ext cx="28404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>
                  <a:solidFill>
                    <a:srgbClr val="0F172A"/>
                  </a:solidFill>
                  <a:latin typeface="Source Serif 4"/>
                  <a:ea typeface="Source Serif 4"/>
                  <a:cs typeface="Source Serif 4"/>
                  <a:sym typeface="Source Serif 4"/>
                </a:rPr>
                <a:t>Purge (7.5s)</a:t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1838325" y="2266525"/>
              <a:ext cx="2705100" cy="9600"/>
            </a:xfrm>
            <a:prstGeom prst="rect">
              <a:avLst/>
            </a:prstGeom>
            <a:solidFill>
              <a:srgbClr val="CBD5E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7"/>
            <p:cNvSpPr txBox="1"/>
            <p:nvPr/>
          </p:nvSpPr>
          <p:spPr>
            <a:xfrm>
              <a:off x="1838325" y="2447500"/>
              <a:ext cx="27051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475569"/>
                  </a:solidFill>
                  <a:latin typeface="Inter"/>
                  <a:ea typeface="Inter"/>
                  <a:cs typeface="Inter"/>
                  <a:sym typeface="Inter"/>
                </a:rPr>
                <a:t>Nitrogen flush clears the lines of moisture and debris.</a:t>
              </a:r>
              <a:endParaRPr/>
            </a:p>
          </p:txBody>
        </p:sp>
        <p:sp>
          <p:nvSpPr>
            <p:cNvPr id="178" name="Google Shape;178;p17"/>
            <p:cNvSpPr txBox="1"/>
            <p:nvPr/>
          </p:nvSpPr>
          <p:spPr>
            <a:xfrm>
              <a:off x="1838325" y="3167530"/>
              <a:ext cx="27051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475569"/>
                  </a:solidFill>
                  <a:latin typeface="Inter"/>
                  <a:ea typeface="Inter"/>
                  <a:cs typeface="Inter"/>
                  <a:sym typeface="Inter"/>
                </a:rPr>
                <a:t>Ensures clean lines for propellant flow.</a:t>
              </a:r>
              <a:endParaRPr/>
            </a:p>
          </p:txBody>
        </p:sp>
        <p:sp>
          <p:nvSpPr>
            <p:cNvPr id="179" name="Google Shape;179;p17"/>
            <p:cNvSpPr txBox="1"/>
            <p:nvPr/>
          </p:nvSpPr>
          <p:spPr>
            <a:xfrm>
              <a:off x="1838325" y="4131350"/>
              <a:ext cx="28404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>
                  <a:solidFill>
                    <a:srgbClr val="0F172A"/>
                  </a:solidFill>
                  <a:latin typeface="Source Serif 4"/>
                  <a:ea typeface="Source Serif 4"/>
                  <a:cs typeface="Source Serif 4"/>
                  <a:sym typeface="Source Serif 4"/>
                </a:rPr>
                <a:t>Settle (3.0s)</a:t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838325" y="4493300"/>
              <a:ext cx="2705100" cy="9600"/>
            </a:xfrm>
            <a:prstGeom prst="rect">
              <a:avLst/>
            </a:prstGeom>
            <a:solidFill>
              <a:srgbClr val="CBD5E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7"/>
            <p:cNvSpPr txBox="1"/>
            <p:nvPr/>
          </p:nvSpPr>
          <p:spPr>
            <a:xfrm>
              <a:off x="1838325" y="4674275"/>
              <a:ext cx="27051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>
                  <a:solidFill>
                    <a:srgbClr val="475569"/>
                  </a:solidFill>
                  <a:latin typeface="Inter"/>
                  <a:ea typeface="Inter"/>
                  <a:cs typeface="Inter"/>
                  <a:sym typeface="Inter"/>
                </a:rPr>
                <a:t>Short delay allows the mechanical system to stabilize.</a:t>
              </a:r>
              <a:endParaRPr/>
            </a:p>
          </p:txBody>
        </p:sp>
        <p:sp>
          <p:nvSpPr>
            <p:cNvPr id="182" name="Google Shape;182;p17"/>
            <p:cNvSpPr txBox="1"/>
            <p:nvPr/>
          </p:nvSpPr>
          <p:spPr>
            <a:xfrm>
              <a:off x="1838325" y="5394305"/>
              <a:ext cx="27051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475569"/>
                  </a:solidFill>
                  <a:latin typeface="Inter"/>
                  <a:ea typeface="Inter"/>
                  <a:cs typeface="Inter"/>
                  <a:sym typeface="Inter"/>
                </a:rPr>
                <a:t>Verifies valves are correctly seated.</a:t>
              </a:r>
              <a:endParaRPr/>
            </a:p>
          </p:txBody>
        </p:sp>
      </p:grpSp>
      <p:sp>
        <p:nvSpPr>
          <p:cNvPr id="184" name="Google Shape;184;p17"/>
          <p:cNvSpPr txBox="1"/>
          <p:nvPr/>
        </p:nvSpPr>
        <p:spPr>
          <a:xfrm>
            <a:off x="5345875" y="2794600"/>
            <a:ext cx="5874600" cy="22089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Purge &amp; Settle Logic</a:t>
            </a:r>
            <a:endParaRPr sz="145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TON1(IN:= Start_Purge, PT:= T#7.5s);</a:t>
            </a:r>
            <a:endParaRPr sz="145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IF TON1.Q THEN</a:t>
            </a:r>
            <a:endParaRPr sz="145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 Close_Purge_Valve := TRUE;</a:t>
            </a:r>
            <a:endParaRPr sz="145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 TON2(IN:= TRUE, PT:= T#3.0s); </a:t>
            </a:r>
            <a:r>
              <a:rPr lang="en-US" sz="1450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// Settle</a:t>
            </a:r>
            <a:endParaRPr sz="1450">
              <a:solidFill>
                <a:srgbClr val="64748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END_IF;</a:t>
            </a:r>
            <a:endParaRPr sz="145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IF TON2.Q THEN Next_Phase := TRUE; END_IF;</a:t>
            </a:r>
            <a:endParaRPr sz="145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ACDE8-1D66-11E8-08D8-22AD7FF5C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5" y="5753100"/>
            <a:ext cx="10648949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488" y="1924050"/>
            <a:ext cx="4580632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/>
        </p:nvSpPr>
        <p:spPr>
          <a:xfrm>
            <a:off x="771525" y="771525"/>
            <a:ext cx="10649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Phase 3: Valve Control</a:t>
            </a:r>
            <a:endParaRPr sz="1500"/>
          </a:p>
        </p:txBody>
      </p:sp>
      <p:sp>
        <p:nvSpPr>
          <p:cNvPr id="192" name="Google Shape;192;p18"/>
          <p:cNvSpPr/>
          <p:nvPr/>
        </p:nvSpPr>
        <p:spPr>
          <a:xfrm>
            <a:off x="771525" y="1333500"/>
            <a:ext cx="10649100" cy="192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1066800" y="2219325"/>
            <a:ext cx="41895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Operating Sequence</a:t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1066800" y="2581275"/>
            <a:ext cx="3990000" cy="96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914050" y="2580550"/>
            <a:ext cx="4342200" cy="28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325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Inter"/>
              <a:buChar char="●"/>
            </a:pPr>
            <a:r>
              <a:rPr lang="en-US" sz="1350" b="1">
                <a:solidFill>
                  <a:srgbClr val="475569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Step 1:</a:t>
            </a:r>
            <a:r>
              <a:rPr lang="en-US" sz="1350">
                <a:solidFill>
                  <a:srgbClr val="475569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Open Oxidizer Valve to pre-chill lines.</a:t>
            </a:r>
            <a:endParaRPr sz="1350">
              <a:solidFill>
                <a:srgbClr val="475569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457200" lvl="0" indent="-314325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Inter"/>
              <a:buChar char="●"/>
            </a:pPr>
            <a:r>
              <a:rPr lang="en-US" sz="1350" b="1">
                <a:solidFill>
                  <a:srgbClr val="475569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Step 2:</a:t>
            </a:r>
            <a:r>
              <a:rPr lang="en-US" sz="1350">
                <a:solidFill>
                  <a:srgbClr val="475569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Wait 10 seconds (TON3) for thermal stabilization.</a:t>
            </a:r>
            <a:endParaRPr sz="1350">
              <a:solidFill>
                <a:srgbClr val="475569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457200" lvl="0" indent="-314325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Inter"/>
              <a:buChar char="●"/>
            </a:pPr>
            <a:r>
              <a:rPr lang="en-US" sz="1350" b="1">
                <a:solidFill>
                  <a:srgbClr val="475569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Step 3:</a:t>
            </a:r>
            <a:r>
              <a:rPr lang="en-US" sz="1350">
                <a:solidFill>
                  <a:srgbClr val="475569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Verify Oxidizer Flow via feedback sensor.</a:t>
            </a:r>
            <a:endParaRPr sz="1350">
              <a:solidFill>
                <a:srgbClr val="475569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457200" lvl="0" indent="-314325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Inter"/>
              <a:buChar char="●"/>
            </a:pPr>
            <a:r>
              <a:rPr lang="en-US" sz="1350" b="1">
                <a:solidFill>
                  <a:srgbClr val="475569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Step 4:</a:t>
            </a:r>
            <a:r>
              <a:rPr lang="en-US" sz="1350">
                <a:solidFill>
                  <a:srgbClr val="475569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Release Fuel Valve Latch only if Oxidizer is confirmed.</a:t>
            </a:r>
            <a:endParaRPr sz="1350">
              <a:solidFill>
                <a:srgbClr val="475569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5546025" y="2741925"/>
            <a:ext cx="5874600" cy="21933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Valve Sequencing</a:t>
            </a:r>
            <a:endParaRPr sz="1450" dirty="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Open_Ox_Valve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:= TRUE;</a:t>
            </a:r>
            <a:endParaRPr sz="1450" dirty="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TON3(IN:= 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Ox_Feedback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, PT:= T#10s); </a:t>
            </a:r>
            <a:r>
              <a:rPr lang="en-US" sz="1450" dirty="0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lang="tr-TR" sz="1450" dirty="0">
                <a:solidFill>
                  <a:srgbClr val="64748B"/>
                </a:solidFill>
                <a:latin typeface="Fira Code"/>
                <a:ea typeface="Fira Code"/>
                <a:cs typeface="Fira Code"/>
                <a:sym typeface="Fira Code"/>
              </a:rPr>
              <a:t>Cooldown</a:t>
            </a:r>
            <a:endParaRPr sz="1450" dirty="0">
              <a:solidFill>
                <a:srgbClr val="64748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IF TON3.Q AND 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Ox_Flow_OK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THEN</a:t>
            </a:r>
            <a:endParaRPr sz="1450" dirty="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Open_Fuel_Valve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:= TRUE;</a:t>
            </a:r>
            <a:endParaRPr sz="1450" dirty="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ELSE</a:t>
            </a:r>
            <a:endParaRPr sz="1450" dirty="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50" dirty="0" err="1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Fuel_Latch</a:t>
            </a: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:= LOCKED;</a:t>
            </a:r>
            <a:endParaRPr sz="1450" dirty="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dirty="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END_IF;</a:t>
            </a:r>
            <a:endParaRPr sz="1450" dirty="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17B9E-2983-A45E-7321-5ABB75280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688" y="5114875"/>
            <a:ext cx="10648949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4821" y="1476325"/>
            <a:ext cx="4912816" cy="256966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 txBox="1"/>
          <p:nvPr/>
        </p:nvSpPr>
        <p:spPr>
          <a:xfrm>
            <a:off x="771525" y="771525"/>
            <a:ext cx="10649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Phase 4: Engine Ignition</a:t>
            </a:r>
            <a:endParaRPr sz="1500"/>
          </a:p>
        </p:txBody>
      </p:sp>
      <p:sp>
        <p:nvSpPr>
          <p:cNvPr id="205" name="Google Shape;205;p19"/>
          <p:cNvSpPr/>
          <p:nvPr/>
        </p:nvSpPr>
        <p:spPr>
          <a:xfrm>
            <a:off x="771525" y="1333500"/>
            <a:ext cx="10648950" cy="1905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771525" y="2114550"/>
            <a:ext cx="5422865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Ignition Confirmation</a:t>
            </a:r>
            <a:endParaRPr/>
          </a:p>
        </p:txBody>
      </p:sp>
      <p:sp>
        <p:nvSpPr>
          <p:cNvPr id="207" name="Google Shape;207;p19"/>
          <p:cNvSpPr txBox="1"/>
          <p:nvPr/>
        </p:nvSpPr>
        <p:spPr>
          <a:xfrm>
            <a:off x="771525" y="2543175"/>
            <a:ext cx="5164500" cy="19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475569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The igniter fires for 1 second (TON7). During this precise window, the flame sensor (TON4) must confirm successful combustion.</a:t>
            </a:r>
            <a:endParaRPr sz="1350">
              <a:solidFill>
                <a:srgbClr val="475569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0F172A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If the </a:t>
            </a:r>
            <a:r>
              <a:rPr lang="en-US" sz="1350" b="1">
                <a:solidFill>
                  <a:srgbClr val="0F172A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Flame_Detected</a:t>
            </a:r>
            <a:r>
              <a:rPr lang="en-US" sz="1350">
                <a:solidFill>
                  <a:srgbClr val="0F172A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signal is missing when the timer expires, the logic triggers an immediate SCRAM to prevent fuel pooling.</a:t>
            </a:r>
            <a:endParaRPr sz="1350">
              <a:solidFill>
                <a:srgbClr val="0F172A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7556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6835346" y="1866850"/>
            <a:ext cx="4131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1.0s</a:t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6835346" y="2695525"/>
            <a:ext cx="4131900" cy="2097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6930596" y="2733625"/>
            <a:ext cx="39414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SAFETY WINDOW</a:t>
            </a:r>
            <a:endParaRPr/>
          </a:p>
        </p:txBody>
      </p:sp>
      <p:sp>
        <p:nvSpPr>
          <p:cNvPr id="211" name="Google Shape;211;p19"/>
          <p:cNvSpPr txBox="1"/>
          <p:nvPr/>
        </p:nvSpPr>
        <p:spPr>
          <a:xfrm>
            <a:off x="6835346" y="3095575"/>
            <a:ext cx="41319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system shuts down instantly if no flame is detected within 1 second.</a:t>
            </a:r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6318973" y="3705925"/>
            <a:ext cx="5164500" cy="21933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94A3B8"/>
                </a:solidFill>
                <a:latin typeface="Fira Code"/>
                <a:ea typeface="Fira Code"/>
                <a:cs typeface="Fira Code"/>
                <a:sym typeface="Fira Code"/>
              </a:rPr>
              <a:t>// Ignition Verification</a:t>
            </a:r>
            <a:endParaRPr sz="145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TON7(IN:= Start_Ignition, PT:= T#1.0s);</a:t>
            </a:r>
            <a:endParaRPr sz="145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TON4(IN:= Start_Ignition, PT:= T#1.0s);</a:t>
            </a:r>
            <a:endParaRPr sz="145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IF Flame_Detected AND TON4.Q THEN</a:t>
            </a:r>
            <a:endParaRPr sz="145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 Run_State := TRUE;</a:t>
            </a:r>
            <a:endParaRPr sz="145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ELSE_IF TON4.Q AND NOT Flame_Detected THEN</a:t>
            </a:r>
            <a:endParaRPr sz="145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  Abort_Sequence := TRUE;</a:t>
            </a:r>
            <a:endParaRPr sz="1450">
              <a:solidFill>
                <a:srgbClr val="E2E8F0"/>
              </a:solidFill>
              <a:highlight>
                <a:srgbClr val="0F172A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E2E8F0"/>
                </a:solidFill>
                <a:highlight>
                  <a:srgbClr val="0F172A"/>
                </a:highlight>
                <a:latin typeface="Fira Code"/>
                <a:ea typeface="Fira Code"/>
                <a:cs typeface="Fira Code"/>
                <a:sym typeface="Fira Code"/>
              </a:rPr>
              <a:t>END_IF;</a:t>
            </a:r>
            <a:endParaRPr sz="1450">
              <a:solidFill>
                <a:srgbClr val="94A3B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BD5A5-D7C6-488B-4E45-3C839F50D5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5" y="5718175"/>
            <a:ext cx="10648949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525" y="1924050"/>
            <a:ext cx="3295697" cy="21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8227" y="1924050"/>
            <a:ext cx="3295696" cy="21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4929" y="1924050"/>
            <a:ext cx="3295697" cy="21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 txBox="1"/>
          <p:nvPr/>
        </p:nvSpPr>
        <p:spPr>
          <a:xfrm>
            <a:off x="771525" y="771525"/>
            <a:ext cx="10649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Emergency Protocols</a:t>
            </a:r>
            <a:endParaRPr sz="1500"/>
          </a:p>
        </p:txBody>
      </p:sp>
      <p:sp>
        <p:nvSpPr>
          <p:cNvPr id="223" name="Google Shape;223;p20"/>
          <p:cNvSpPr/>
          <p:nvPr/>
        </p:nvSpPr>
        <p:spPr>
          <a:xfrm>
            <a:off x="771525" y="1333500"/>
            <a:ext cx="10649100" cy="192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58412" y="876300"/>
            <a:ext cx="1262062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1066804" y="2219330"/>
            <a:ext cx="2840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Power Loss</a:t>
            </a:r>
            <a:endParaRPr sz="1400"/>
          </a:p>
        </p:txBody>
      </p:sp>
      <p:sp>
        <p:nvSpPr>
          <p:cNvPr id="226" name="Google Shape;226;p20"/>
          <p:cNvSpPr/>
          <p:nvPr/>
        </p:nvSpPr>
        <p:spPr>
          <a:xfrm>
            <a:off x="1066804" y="2581285"/>
            <a:ext cx="2705100" cy="96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066804" y="2762263"/>
            <a:ext cx="27051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All valves are normally closed (NC). Loss of power automatically shuts off flow.</a:t>
            </a:r>
            <a:endParaRPr sz="1350"/>
          </a:p>
        </p:txBody>
      </p:sp>
      <p:sp>
        <p:nvSpPr>
          <p:cNvPr id="228" name="Google Shape;228;p20"/>
          <p:cNvSpPr txBox="1"/>
          <p:nvPr/>
        </p:nvSpPr>
        <p:spPr>
          <a:xfrm>
            <a:off x="4743506" y="2219330"/>
            <a:ext cx="2840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Watchdog Timer</a:t>
            </a:r>
            <a:endParaRPr sz="1400"/>
          </a:p>
        </p:txBody>
      </p:sp>
      <p:sp>
        <p:nvSpPr>
          <p:cNvPr id="229" name="Google Shape;229;p20"/>
          <p:cNvSpPr/>
          <p:nvPr/>
        </p:nvSpPr>
        <p:spPr>
          <a:xfrm>
            <a:off x="4743506" y="2581285"/>
            <a:ext cx="2705100" cy="96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4743506" y="2762263"/>
            <a:ext cx="27051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Logic execution timeout triggers an immediate system shutdown to vent pressure.</a:t>
            </a:r>
            <a:endParaRPr sz="1350"/>
          </a:p>
        </p:txBody>
      </p:sp>
      <p:sp>
        <p:nvSpPr>
          <p:cNvPr id="231" name="Google Shape;231;p20"/>
          <p:cNvSpPr txBox="1"/>
          <p:nvPr/>
        </p:nvSpPr>
        <p:spPr>
          <a:xfrm>
            <a:off x="8420208" y="2219330"/>
            <a:ext cx="2840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F172A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Manual E-Stop</a:t>
            </a:r>
            <a:endParaRPr sz="1400"/>
          </a:p>
        </p:txBody>
      </p:sp>
      <p:sp>
        <p:nvSpPr>
          <p:cNvPr id="232" name="Google Shape;232;p20"/>
          <p:cNvSpPr/>
          <p:nvPr/>
        </p:nvSpPr>
        <p:spPr>
          <a:xfrm>
            <a:off x="8420208" y="2581285"/>
            <a:ext cx="2705100" cy="96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8420208" y="2762263"/>
            <a:ext cx="27051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Physical emergency button overrides all software to cut power instantly.</a:t>
            </a:r>
            <a:endParaRPr sz="13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FF035-7C25-04E7-E7EE-5B67E6DA35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400" y="5634625"/>
            <a:ext cx="10648949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 txBox="1"/>
          <p:nvPr/>
        </p:nvSpPr>
        <p:spPr>
          <a:xfrm>
            <a:off x="771450" y="173038"/>
            <a:ext cx="10649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Operator Interface</a:t>
            </a:r>
            <a:endParaRPr sz="1500"/>
          </a:p>
        </p:txBody>
      </p:sp>
      <p:sp>
        <p:nvSpPr>
          <p:cNvPr id="241" name="Google Shape;241;p21"/>
          <p:cNvSpPr/>
          <p:nvPr/>
        </p:nvSpPr>
        <p:spPr>
          <a:xfrm>
            <a:off x="726400" y="455225"/>
            <a:ext cx="10649100" cy="192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21"/>
          <p:cNvGrpSpPr/>
          <p:nvPr/>
        </p:nvGrpSpPr>
        <p:grpSpPr>
          <a:xfrm>
            <a:off x="9426266" y="121851"/>
            <a:ext cx="2304712" cy="333367"/>
            <a:chOff x="184401" y="4141400"/>
            <a:chExt cx="1383381" cy="200100"/>
          </a:xfrm>
        </p:grpSpPr>
        <p:sp>
          <p:nvSpPr>
            <p:cNvPr id="243" name="Google Shape;243;p21"/>
            <p:cNvSpPr/>
            <p:nvPr/>
          </p:nvSpPr>
          <p:spPr>
            <a:xfrm>
              <a:off x="184401" y="4141400"/>
              <a:ext cx="1167300" cy="200100"/>
            </a:xfrm>
            <a:prstGeom prst="rect">
              <a:avLst/>
            </a:prstGeom>
            <a:solidFill>
              <a:srgbClr val="0F172A"/>
            </a:solidFill>
            <a:ln>
              <a:noFill/>
            </a:ln>
          </p:spPr>
          <p:txBody>
            <a:bodyPr spcFirstLastPara="1" wrap="square" lIns="152325" tIns="76150" rIns="152325" bIns="76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1"/>
            <p:cNvSpPr txBox="1"/>
            <p:nvPr/>
          </p:nvSpPr>
          <p:spPr>
            <a:xfrm>
              <a:off x="253182" y="4183712"/>
              <a:ext cx="1314600" cy="1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49" b="0" i="0" u="none" strike="noStrike" cap="non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HMI</a:t>
              </a:r>
              <a:r>
                <a:rPr lang="en-US" sz="1249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249" b="0" i="0" u="none" strike="noStrike" cap="non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SYSTEM MONITOR</a:t>
              </a:r>
              <a:endParaRPr sz="2332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15B7F-22CE-94EA-095F-961FF0D1B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20251222-2249-52.6395311">
            <a:hlinkClick r:id="" action="ppaction://media"/>
            <a:extLst>
              <a:ext uri="{FF2B5EF4-FFF2-40B4-BE49-F238E27FC236}">
                <a16:creationId xmlns:a16="http://schemas.microsoft.com/office/drawing/2014/main" id="{46AFD6CD-C8AF-17D8-8490-EC1E47A52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5626" y="525612"/>
            <a:ext cx="7905229" cy="5938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1764</Words>
  <Application>Microsoft Office PowerPoint</Application>
  <PresentationFormat>Widescreen</PresentationFormat>
  <Paragraphs>170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Source Serif 4</vt:lpstr>
      <vt:lpstr>Inter SemiBold</vt:lpstr>
      <vt:lpstr>Times New Roman</vt:lpstr>
      <vt:lpstr>Calibri</vt:lpstr>
      <vt:lpstr>Inter</vt:lpstr>
      <vt:lpstr>Fira Code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sinanona@posta.mu.edu.tr</cp:lastModifiedBy>
  <cp:revision>4</cp:revision>
  <cp:lastPrinted>2025-12-19T21:43:54Z</cp:lastPrinted>
  <dcterms:modified xsi:type="dcterms:W3CDTF">2025-12-22T22:53:23Z</dcterms:modified>
</cp:coreProperties>
</file>